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59" r:id="rId3"/>
    <p:sldId id="319" r:id="rId4"/>
    <p:sldId id="320" r:id="rId5"/>
    <p:sldId id="321" r:id="rId6"/>
    <p:sldId id="322" r:id="rId7"/>
    <p:sldId id="324" r:id="rId8"/>
    <p:sldId id="328" r:id="rId9"/>
    <p:sldId id="325" r:id="rId10"/>
    <p:sldId id="329" r:id="rId11"/>
    <p:sldId id="326" r:id="rId12"/>
    <p:sldId id="327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uggi01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72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65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9588" cy="4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6" rIns="93295" bIns="46646" numCol="1" anchor="t" anchorCtr="0" compatLnSpc="1">
            <a:prstTxWarp prst="textNoShape">
              <a:avLst/>
            </a:prstTxWarp>
          </a:bodyPr>
          <a:lstStyle>
            <a:lvl1pPr defTabSz="933311">
              <a:defRPr sz="13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9974" y="0"/>
            <a:ext cx="3201212" cy="4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6" rIns="93295" bIns="46646" numCol="1" anchor="t" anchorCtr="0" compatLnSpc="1">
            <a:prstTxWarp prst="textNoShape">
              <a:avLst/>
            </a:prstTxWarp>
          </a:bodyPr>
          <a:lstStyle>
            <a:lvl1pPr algn="r" defTabSz="933311">
              <a:defRPr sz="13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9530"/>
            <a:ext cx="3199588" cy="4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6" rIns="93295" bIns="46646" numCol="1" anchor="b" anchorCtr="0" compatLnSpc="1">
            <a:prstTxWarp prst="textNoShape">
              <a:avLst/>
            </a:prstTxWarp>
          </a:bodyPr>
          <a:lstStyle>
            <a:lvl1pPr defTabSz="933311">
              <a:defRPr sz="13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9974" y="9149530"/>
            <a:ext cx="3201212" cy="4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5" tIns="46646" rIns="93295" bIns="46646" numCol="1" anchor="b" anchorCtr="0" compatLnSpc="1">
            <a:prstTxWarp prst="textNoShape">
              <a:avLst/>
            </a:prstTxWarp>
          </a:bodyPr>
          <a:lstStyle>
            <a:lvl1pPr algn="r" defTabSz="933311">
              <a:defRPr sz="1300"/>
            </a:lvl1pPr>
          </a:lstStyle>
          <a:p>
            <a:fld id="{0314402D-D312-417C-8149-ADF397B2F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67105" cy="4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5" tIns="48307" rIns="96615" bIns="48307" numCol="1" anchor="t" anchorCtr="0" compatLnSpc="1">
            <a:prstTxWarp prst="textNoShape">
              <a:avLst/>
            </a:prstTxWarp>
          </a:bodyPr>
          <a:lstStyle>
            <a:lvl1pPr defTabSz="967277"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8098" y="2"/>
            <a:ext cx="3167105" cy="4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5" tIns="48307" rIns="96615" bIns="48307" numCol="1" anchor="t" anchorCtr="0" compatLnSpc="1">
            <a:prstTxWarp prst="textNoShape">
              <a:avLst/>
            </a:prstTxWarp>
          </a:bodyPr>
          <a:lstStyle>
            <a:lvl1pPr algn="r" defTabSz="967277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871" y="4560250"/>
            <a:ext cx="5369460" cy="43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5" tIns="48307" rIns="96615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2110"/>
            <a:ext cx="3167105" cy="4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5" tIns="48307" rIns="96615" bIns="48307" numCol="1" anchor="b" anchorCtr="0" compatLnSpc="1">
            <a:prstTxWarp prst="textNoShape">
              <a:avLst/>
            </a:prstTxWarp>
          </a:bodyPr>
          <a:lstStyle>
            <a:lvl1pPr defTabSz="967277"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8098" y="9122110"/>
            <a:ext cx="3167105" cy="4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5" tIns="48307" rIns="96615" bIns="48307" numCol="1" anchor="b" anchorCtr="0" compatLnSpc="1">
            <a:prstTxWarp prst="textNoShape">
              <a:avLst/>
            </a:prstTxWarp>
          </a:bodyPr>
          <a:lstStyle>
            <a:lvl1pPr algn="r" defTabSz="967277">
              <a:defRPr sz="1300"/>
            </a:lvl1pPr>
          </a:lstStyle>
          <a:p>
            <a:fld id="{6D7D045F-3722-42B4-A1C6-34B56D160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5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045F-3722-42B4-A1C6-34B56D1601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4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3831265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4706678" y="990600"/>
            <a:ext cx="4065181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510130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48201" y="5486400"/>
            <a:ext cx="4191000" cy="38258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 dirty="0">
              <a:ea typeface="ＭＳ Ｐゴシック" pitchFamily="-107" charset="-128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idx="11"/>
          </p:nvPr>
        </p:nvSpPr>
        <p:spPr>
          <a:xfrm>
            <a:off x="4876800" y="5867400"/>
            <a:ext cx="3962400" cy="38258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 dirty="0">
              <a:ea typeface="ＭＳ Ｐゴシック" pitchFamily="-107" charset="-128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idx="12" hasCustomPrompt="1"/>
          </p:nvPr>
        </p:nvSpPr>
        <p:spPr>
          <a:xfrm>
            <a:off x="4343400" y="4572000"/>
            <a:ext cx="4495801" cy="915988"/>
          </a:xfrm>
          <a:prstGeom prst="rect">
            <a:avLst/>
          </a:prstGeom>
        </p:spPr>
        <p:txBody>
          <a:bodyPr anchor="ctr"/>
          <a:lstStyle>
            <a:lvl1pPr marL="0" indent="342900" algn="r"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dirty="0">
                <a:ea typeface="ＭＳ Ｐゴシック" pitchFamily="-107" charset="-128"/>
              </a:rPr>
              <a:t>Click to add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 txBox="1">
            <a:spLocks noChangeArrowheads="1"/>
          </p:cNvSpPr>
          <p:nvPr userDrawn="1"/>
        </p:nvSpPr>
        <p:spPr bwMode="auto">
          <a:xfrm>
            <a:off x="8448675" y="650398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</a:rPr>
              <a:t>|</a:t>
            </a:r>
            <a:r>
              <a:rPr lang="en-US" sz="800" dirty="0">
                <a:latin typeface="Arial" pitchFamily="34" charset="0"/>
              </a:rPr>
              <a:t> </a:t>
            </a:r>
            <a:fld id="{5C639030-093B-4E7D-A320-B8A4D3F5EC3B}" type="slidenum">
              <a:rPr lang="en-US" sz="80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4572000" y="6516625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</a:rPr>
              <a:t>|</a:t>
            </a:r>
          </a:p>
        </p:txBody>
      </p:sp>
      <p:pic>
        <p:nvPicPr>
          <p:cNvPr id="16" name="Picture 15" descr="Harris_wR_2colo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858000" y="295275"/>
            <a:ext cx="1519627" cy="397416"/>
          </a:xfrm>
          <a:prstGeom prst="rect">
            <a:avLst/>
          </a:prstGeom>
        </p:spPr>
      </p:pic>
      <p:pic>
        <p:nvPicPr>
          <p:cNvPr id="17" name="Picture 37" descr="AC_2color_w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1749" y="6581249"/>
            <a:ext cx="1435100" cy="92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4272E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Point_Cover_AR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0024" y="638677"/>
            <a:ext cx="8423976" cy="3773112"/>
          </a:xfrm>
          <a:prstGeom prst="rect">
            <a:avLst/>
          </a:prstGeom>
        </p:spPr>
      </p:pic>
      <p:pic>
        <p:nvPicPr>
          <p:cNvPr id="8" name="Picture 7" descr="Background_Title-Slide_cont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235"/>
            <a:ext cx="9144000" cy="6854765"/>
          </a:xfrm>
          <a:prstGeom prst="rect">
            <a:avLst/>
          </a:prstGeom>
        </p:spPr>
      </p:pic>
      <p:pic>
        <p:nvPicPr>
          <p:cNvPr id="9" name="Picture 8" descr="Harris_wR_2colo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371600" y="5105400"/>
            <a:ext cx="2843790" cy="743714"/>
          </a:xfrm>
          <a:prstGeom prst="rect">
            <a:avLst/>
          </a:prstGeom>
        </p:spPr>
      </p:pic>
      <p:sp>
        <p:nvSpPr>
          <p:cNvPr id="10" name="Rectangle 37"/>
          <p:cNvSpPr>
            <a:spLocks noChangeArrowheads="1"/>
          </p:cNvSpPr>
          <p:nvPr userDrawn="1"/>
        </p:nvSpPr>
        <p:spPr bwMode="auto">
          <a:xfrm>
            <a:off x="1651005" y="6528849"/>
            <a:ext cx="7873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b="1" i="1" dirty="0">
                <a:solidFill>
                  <a:schemeClr val="bg1"/>
                </a:solidFill>
                <a:latin typeface="Arial" pitchFamily="34" charset="0"/>
              </a:rPr>
              <a:t>harris.com</a:t>
            </a:r>
          </a:p>
        </p:txBody>
      </p:sp>
      <p:pic>
        <p:nvPicPr>
          <p:cNvPr id="12" name="Picture 37" descr="AC_2color_w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1749" y="6581249"/>
            <a:ext cx="1435100" cy="92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findustry.com/meetings_presentations/presentation_materials/2015_sept_hfia/presentations/Stockbridge.wm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findustry.com/meetings_presentations/presentation_materials/2015_sept_hfia/presentations/PossibleA.wmv" TargetMode="External"/><Relationship Id="rId2" Type="http://schemas.openxmlformats.org/officeDocument/2006/relationships/hyperlink" Target="http://hfindustry.com/meetings_presentations/presentation_materials/2015_sept_hfia/presentations/PossibleA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findustry.com/meetings_presentations/presentation_materials/2015_sept_hfia/presentations/PossibleB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findustry.com/meetings_presentations/presentation_materials/2015_sept_hfia/presentations/PossibleC.wm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48201" y="5720317"/>
            <a:ext cx="4191000" cy="329609"/>
          </a:xfrm>
        </p:spPr>
        <p:txBody>
          <a:bodyPr/>
          <a:lstStyle/>
          <a:p>
            <a:r>
              <a:rPr lang="en-US" sz="1400" dirty="0"/>
              <a:t>W. N. Furman, J.W. Nieto, W.M. Batts</a:t>
            </a:r>
          </a:p>
          <a:p>
            <a:r>
              <a:rPr lang="en-US" sz="1400" dirty="0"/>
              <a:t>HFIA Meeting 09/24/2015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idx="12"/>
          </p:nvPr>
        </p:nvSpPr>
        <p:spPr>
          <a:xfrm>
            <a:off x="3204309" y="4352531"/>
            <a:ext cx="5653000" cy="1116419"/>
          </a:xfrm>
        </p:spPr>
        <p:txBody>
          <a:bodyPr/>
          <a:lstStyle/>
          <a:p>
            <a:r>
              <a:rPr lang="en-US" sz="2400" dirty="0"/>
              <a:t>Interpretation of HF channel parameters based on waterfall spectrograms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510130" cy="3253596"/>
          </a:xfrm>
        </p:spPr>
        <p:txBody>
          <a:bodyPr/>
          <a:lstStyle/>
          <a:p>
            <a:r>
              <a:rPr lang="en-US" dirty="0"/>
              <a:t>Collect more waterfall spectrograms on various links</a:t>
            </a:r>
          </a:p>
          <a:p>
            <a:pPr lvl="1"/>
            <a:r>
              <a:rPr lang="en-US" dirty="0"/>
              <a:t>NVIS ( &lt; 200 km)</a:t>
            </a:r>
          </a:p>
          <a:p>
            <a:pPr lvl="1"/>
            <a:r>
              <a:rPr lang="en-US" dirty="0"/>
              <a:t>Long haul (2000-4000 km) links</a:t>
            </a:r>
          </a:p>
          <a:p>
            <a:r>
              <a:rPr lang="en-US" dirty="0"/>
              <a:t>Simultaneously collect received waveform samples </a:t>
            </a:r>
          </a:p>
          <a:p>
            <a:r>
              <a:rPr lang="en-US" dirty="0"/>
              <a:t>Process received samples by Wideband HF data modem</a:t>
            </a:r>
          </a:p>
          <a:p>
            <a:r>
              <a:rPr lang="en-US" dirty="0"/>
              <a:t>Contrast and compare modem estimated channel parameters with graphically derived channel parameters</a:t>
            </a:r>
          </a:p>
          <a:p>
            <a:r>
              <a:rPr lang="en-US" dirty="0"/>
              <a:t>Possibly enhance channel simulator to vary path delays as well as frequency offset, Doppler spread and Gain.</a:t>
            </a:r>
          </a:p>
          <a:p>
            <a:r>
              <a:rPr lang="en-US" dirty="0"/>
              <a:t>Hope to report on results at Nordic HF16</a:t>
            </a:r>
          </a:p>
        </p:txBody>
      </p:sp>
      <p:pic>
        <p:nvPicPr>
          <p:cNvPr id="17410" name="Picture 2" descr="http://www.nordichf.org/images/hflogg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942" y="4495770"/>
            <a:ext cx="325755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510130" cy="605287"/>
          </a:xfrm>
        </p:spPr>
        <p:txBody>
          <a:bodyPr/>
          <a:lstStyle/>
          <a:p>
            <a:r>
              <a:rPr lang="en-US" dirty="0"/>
              <a:t>A video example from recent Stockbridge ( 160 km NVIS) run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0" y="990600"/>
            <a:ext cx="7510130" cy="5029200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5715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kern="0" dirty="0"/>
          </a:p>
          <a:p>
            <a:pPr marL="0" indent="0" algn="ctr">
              <a:buFontTx/>
              <a:buNone/>
            </a:pPr>
            <a:endParaRPr lang="en-US" kern="0" dirty="0"/>
          </a:p>
          <a:p>
            <a:pPr marL="0" indent="0" algn="ctr">
              <a:buFontTx/>
              <a:buNone/>
            </a:pPr>
            <a:endParaRPr lang="en-US" kern="0" dirty="0"/>
          </a:p>
          <a:p>
            <a:pPr marL="0" indent="0" algn="ctr">
              <a:buFontTx/>
              <a:buNone/>
            </a:pPr>
            <a:endParaRPr lang="en-US" kern="0" dirty="0"/>
          </a:p>
          <a:p>
            <a:pPr marL="0" indent="0" algn="ctr">
              <a:buFontTx/>
              <a:buNone/>
            </a:pPr>
            <a:endParaRPr lang="en-US" kern="0" dirty="0"/>
          </a:p>
          <a:p>
            <a:pPr marL="0" indent="0" algn="ctr">
              <a:buFontTx/>
              <a:buNone/>
            </a:pPr>
            <a:r>
              <a:rPr lang="en-US" kern="0" dirty="0">
                <a:hlinkClick r:id="rId2"/>
              </a:rPr>
              <a:t>Click to view video</a:t>
            </a:r>
            <a:endParaRPr lang="en-US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Example waterfall spectrogram</a:t>
            </a:r>
          </a:p>
          <a:p>
            <a:r>
              <a:rPr lang="en-US" dirty="0"/>
              <a:t>A surprise(?)</a:t>
            </a:r>
          </a:p>
          <a:p>
            <a:r>
              <a:rPr lang="en-US" dirty="0"/>
              <a:t>Experimental block diagram</a:t>
            </a:r>
          </a:p>
          <a:p>
            <a:r>
              <a:rPr lang="en-US" dirty="0"/>
              <a:t>Key building blocks</a:t>
            </a:r>
          </a:p>
          <a:p>
            <a:r>
              <a:rPr lang="en-US" dirty="0"/>
              <a:t>Possible solution(?)</a:t>
            </a:r>
          </a:p>
          <a:p>
            <a:r>
              <a:rPr lang="en-US" dirty="0"/>
              <a:t>Moving forward</a:t>
            </a:r>
          </a:p>
          <a:p>
            <a:r>
              <a:rPr lang="en-US" dirty="0"/>
              <a:t>Another example waterfall spectrogram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waterfall spectrogram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309" y="5900468"/>
            <a:ext cx="7948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April 7,2015, 16km link, H Doublet  &amp; Inverted V antenna, ~100 Watts, MIL-STD-188-110C-D, Harris WMT/STANAG5066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Click to </a:t>
            </a:r>
            <a:r>
              <a:rPr lang="en-US" dirty="0">
                <a:hlinkClick r:id="rId3"/>
              </a:rPr>
              <a:t>view video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Surprise (?)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16 km link</a:t>
            </a:r>
          </a:p>
          <a:p>
            <a:r>
              <a:rPr lang="en-US" dirty="0"/>
              <a:t>Expected nice ground wave link</a:t>
            </a:r>
          </a:p>
          <a:p>
            <a:r>
              <a:rPr lang="en-US" dirty="0"/>
              <a:t>Fading and multipath, as evidenced by nulls in the spectrogram confirmed that we had sky wave propagation components</a:t>
            </a:r>
          </a:p>
          <a:p>
            <a:endParaRPr lang="en-US" dirty="0"/>
          </a:p>
          <a:p>
            <a:r>
              <a:rPr lang="en-US" dirty="0"/>
              <a:t>Important fact</a:t>
            </a:r>
          </a:p>
          <a:p>
            <a:pPr lvl="1"/>
            <a:r>
              <a:rPr lang="en-US" dirty="0"/>
              <a:t>Multipath introduces frequency selective nulls that are spaced 1/T apart, where T is the multipath spread in seconds</a:t>
            </a:r>
          </a:p>
          <a:p>
            <a:pPr lvl="1"/>
            <a:r>
              <a:rPr lang="en-US" dirty="0"/>
              <a:t>Frequency offset on a path will slide the null across the signal spectrum</a:t>
            </a:r>
          </a:p>
          <a:p>
            <a:pPr lvl="1"/>
            <a:endParaRPr lang="en-US" dirty="0"/>
          </a:p>
          <a:p>
            <a:r>
              <a:rPr lang="en-US" dirty="0"/>
              <a:t>Question</a:t>
            </a:r>
          </a:p>
          <a:p>
            <a:pPr lvl="1"/>
            <a:r>
              <a:rPr lang="en-US" dirty="0"/>
              <a:t>Could we use the HF Channel Simulator to introduce channel degradations to replicate the captured waterfall spectrogram?</a:t>
            </a:r>
          </a:p>
          <a:p>
            <a:pPr lvl="1"/>
            <a:r>
              <a:rPr lang="en-US" dirty="0"/>
              <a:t>Could this approach be used as a tool to understand propagation related channel effects?</a:t>
            </a:r>
          </a:p>
        </p:txBody>
      </p:sp>
      <p:pic>
        <p:nvPicPr>
          <p:cNvPr id="2050" name="Picture 2" descr="http://images.discounthalloweencostumes.com/products/5730/1-1/evil-chompo-the-clown-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573" y="117177"/>
            <a:ext cx="586595" cy="7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4451230"/>
            <a:ext cx="7510130" cy="1568570"/>
          </a:xfrm>
        </p:spPr>
        <p:txBody>
          <a:bodyPr/>
          <a:lstStyle/>
          <a:p>
            <a:r>
              <a:rPr lang="en-US" dirty="0"/>
              <a:t>HF Channel simulator parameters are adjusted so that the waterfall spectrogram is similar to those collected on-air</a:t>
            </a:r>
          </a:p>
        </p:txBody>
      </p:sp>
      <p:pic>
        <p:nvPicPr>
          <p:cNvPr id="4" name="Picture 3" descr="500x240-7800H_26-2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48" y="1252752"/>
            <a:ext cx="1273699" cy="66232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906438" y="1388853"/>
            <a:ext cx="1337094" cy="2846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07434" y="1250830"/>
            <a:ext cx="1302589" cy="63835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HF Channel Simulator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4882551" y="1431984"/>
            <a:ext cx="1337095" cy="267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811" y="1181819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I/Q WAV File @ 96ksps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6445" y="810882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Parameters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3881887" y="1069675"/>
            <a:ext cx="163902" cy="1552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411" y="1187570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I/Q WAV File @ 96ksps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05" y="167064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24 KHz WB HF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354793" y="1273834"/>
            <a:ext cx="1302589" cy="63835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Sample rate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Converter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7850038" y="1480867"/>
            <a:ext cx="816635" cy="267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62309" y="2608052"/>
            <a:ext cx="1270961" cy="267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67775" y="2426898"/>
            <a:ext cx="1302589" cy="63835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Perseus File Header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43" y="2248619"/>
            <a:ext cx="145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I/Q WAV File @ 2Msps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3102634" y="2602301"/>
            <a:ext cx="1337095" cy="267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http://microtelecom.it/perseus/image/perseusj2007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600" y="2359324"/>
            <a:ext cx="1466491" cy="1099868"/>
          </a:xfrm>
          <a:prstGeom prst="rect">
            <a:avLst/>
          </a:prstGeom>
          <a:noFill/>
        </p:spPr>
      </p:pic>
      <p:sp>
        <p:nvSpPr>
          <p:cNvPr id="24" name="Right Arrow 23"/>
          <p:cNvSpPr/>
          <p:nvPr/>
        </p:nvSpPr>
        <p:spPr bwMode="auto">
          <a:xfrm>
            <a:off x="6052868" y="2590799"/>
            <a:ext cx="816635" cy="267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267" y="2192907"/>
            <a:ext cx="1934691" cy="11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Building Blocks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41" y="1259727"/>
            <a:ext cx="4003864" cy="12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87" y="3338692"/>
            <a:ext cx="4032269" cy="12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271" y="1233847"/>
            <a:ext cx="4060667" cy="12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95555" y="2518914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path, (0dB, 0ms, 0Hz, 0 Hz)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687" y="4689894"/>
            <a:ext cx="4027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path, (0dB, 0ms, 0Hz, 0 Hz) (0dB, 2ms, 0Hz, 0 Hz)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887" y="2556294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path, (0dB, 0ms, 0Hz, 0 Hz) (0dB, 0.2ms, 0Hz, 0 Hz)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9570" y="5296619"/>
            <a:ext cx="6083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Path Definition: Gain(dB), delay(ms), Doppler Spread(Hz), Frequency Offset(Hz)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770" y="3330067"/>
            <a:ext cx="3989928" cy="121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61781" y="4666891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path, (0dB, 0ms, 0Hz, 0 Hz) (0dB</a:t>
            </a:r>
            <a:r>
              <a:rPr lang="en-US" sz="1400"/>
              <a:t>, 0.1ms</a:t>
            </a:r>
            <a:r>
              <a:rPr lang="en-US" sz="1400" dirty="0"/>
              <a:t>, 0Hz, 0 Hz)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Building Blocks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15" y="3289785"/>
            <a:ext cx="3907766" cy="11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91" y="1200326"/>
            <a:ext cx="3774172" cy="114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089" y="1173466"/>
            <a:ext cx="3890245" cy="118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0294" y="2478656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path, (0dB, 0ms, 0Hz, 0 Hz) (0dB, 0.2ms, 0Hz, 1 Hz)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5260" y="2487283"/>
            <a:ext cx="422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path, (0dB, 0ms, 0Hz, 0 Hz) (0dB, 0.2ms, 0Hz, -1 Hz)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432" y="4649638"/>
            <a:ext cx="433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path, (0dB, 0ms, 0Hz, 0 Hz) (0dB, 0.2ms, 0Hz,  0.1 Hz)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522" y="4629510"/>
            <a:ext cx="433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path, (0dB, 0ms, 0Hz, 0 Hz) (0dB, 0.2ms, 0Hz,  0.2 Hz)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120" y="3261055"/>
            <a:ext cx="3947061" cy="11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970" y="5627306"/>
            <a:ext cx="7461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 path, (-20dB, 0ms, 0Hz, 0 Hz) (0dB, 2ms, 0.2Hz, -0.2 Hz) (0dB, 2.1ms, 0.3Hz, 0 Hz)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510130" cy="50292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Click to view video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Solution  #2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970" y="5627306"/>
            <a:ext cx="7461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 path, (</a:t>
            </a:r>
            <a:r>
              <a:rPr lang="en-US" sz="1600" dirty="0">
                <a:solidFill>
                  <a:srgbClr val="FF0000"/>
                </a:solidFill>
              </a:rPr>
              <a:t>-5dB</a:t>
            </a:r>
            <a:r>
              <a:rPr lang="en-US" sz="1600" dirty="0"/>
              <a:t>, 0ms, 0Hz, 0 Hz) (0dB, 2ms, 0.2Hz, -0.2 Hz) (0dB, 2.1ms, 0.3Hz, </a:t>
            </a:r>
            <a:r>
              <a:rPr lang="en-US" sz="1600" dirty="0">
                <a:solidFill>
                  <a:srgbClr val="FF0000"/>
                </a:solidFill>
              </a:rPr>
              <a:t>0.4 Hz</a:t>
            </a:r>
            <a:r>
              <a:rPr lang="en-US" sz="1600" dirty="0"/>
              <a:t>)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Click to view video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_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Standard_2007</Template>
  <TotalTime>10044</TotalTime>
  <Words>620</Words>
  <Application>Microsoft Office PowerPoint</Application>
  <PresentationFormat>On-screen Show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ＭＳ Ｐゴシック</vt:lpstr>
      <vt:lpstr>Arial</vt:lpstr>
      <vt:lpstr>Arial Black</vt:lpstr>
      <vt:lpstr>Times New Roman</vt:lpstr>
      <vt:lpstr>Standard_2007</vt:lpstr>
      <vt:lpstr>Cover_Design</vt:lpstr>
      <vt:lpstr>PowerPoint Presentation</vt:lpstr>
      <vt:lpstr>Overview</vt:lpstr>
      <vt:lpstr>Example waterfall spectrogram</vt:lpstr>
      <vt:lpstr>A Surprise (?)</vt:lpstr>
      <vt:lpstr>Experimental Block Diagram</vt:lpstr>
      <vt:lpstr>Key Building Blocks</vt:lpstr>
      <vt:lpstr>Key Building Blocks</vt:lpstr>
      <vt:lpstr>A Possible Solution</vt:lpstr>
      <vt:lpstr>A Possible Solution  #2</vt:lpstr>
      <vt:lpstr>Moving Forward</vt:lpstr>
      <vt:lpstr>Another Example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Furman, William</dc:creator>
  <cp:lastModifiedBy>APR OfficeAdmin</cp:lastModifiedBy>
  <cp:revision>464</cp:revision>
  <cp:lastPrinted>2001-09-25T16:38:37Z</cp:lastPrinted>
  <dcterms:created xsi:type="dcterms:W3CDTF">2011-09-14T19:22:54Z</dcterms:created>
  <dcterms:modified xsi:type="dcterms:W3CDTF">2018-07-26T20:51:33Z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